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7"/>
  </p:notesMasterIdLst>
  <p:sldIdLst>
    <p:sldId id="280" r:id="rId6"/>
    <p:sldId id="274" r:id="rId7"/>
    <p:sldId id="273" r:id="rId8"/>
    <p:sldId id="286" r:id="rId9"/>
    <p:sldId id="285" r:id="rId10"/>
    <p:sldId id="257" r:id="rId11"/>
    <p:sldId id="283" r:id="rId12"/>
    <p:sldId id="281" r:id="rId13"/>
    <p:sldId id="282" r:id="rId14"/>
    <p:sldId id="284" r:id="rId15"/>
    <p:sldId id="259" r:id="rId1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5BF"/>
    <a:srgbClr val="294B65"/>
    <a:srgbClr val="356081"/>
    <a:srgbClr val="FFC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3971" autoAdjust="0"/>
  </p:normalViewPr>
  <p:slideViewPr>
    <p:cSldViewPr snapToGrid="0" snapToObjects="1" showGuides="1">
      <p:cViewPr varScale="1">
        <p:scale>
          <a:sx n="46" d="100"/>
          <a:sy n="46" d="100"/>
        </p:scale>
        <p:origin x="1656" y="48"/>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2807CD1-F3AF-FF4C-BC06-A1A10E62C2FF}" type="datetimeFigureOut">
              <a:rPr lang="en-US" smtClean="0"/>
              <a:t>2/11/2021</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9795CDA-4CBB-0340-9374-ADFA43BA2E81}" type="slidenum">
              <a:rPr lang="en-US" smtClean="0"/>
              <a:t>‹#›</a:t>
            </a:fld>
            <a:endParaRPr lang="en-US"/>
          </a:p>
        </p:txBody>
      </p:sp>
    </p:spTree>
    <p:extLst>
      <p:ext uri="{BB962C8B-B14F-4D97-AF65-F5344CB8AC3E}">
        <p14:creationId xmlns:p14="http://schemas.microsoft.com/office/powerpoint/2010/main" val="246734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1</a:t>
            </a:fld>
            <a:endParaRPr lang="en-US"/>
          </a:p>
        </p:txBody>
      </p:sp>
    </p:spTree>
    <p:extLst>
      <p:ext uri="{BB962C8B-B14F-4D97-AF65-F5344CB8AC3E}">
        <p14:creationId xmlns:p14="http://schemas.microsoft.com/office/powerpoint/2010/main" val="2432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10</a:t>
            </a:fld>
            <a:endParaRPr lang="en-US"/>
          </a:p>
        </p:txBody>
      </p:sp>
    </p:spTree>
    <p:extLst>
      <p:ext uri="{BB962C8B-B14F-4D97-AF65-F5344CB8AC3E}">
        <p14:creationId xmlns:p14="http://schemas.microsoft.com/office/powerpoint/2010/main" val="75849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11</a:t>
            </a:fld>
            <a:endParaRPr lang="en-US"/>
          </a:p>
        </p:txBody>
      </p:sp>
    </p:spTree>
    <p:extLst>
      <p:ext uri="{BB962C8B-B14F-4D97-AF65-F5344CB8AC3E}">
        <p14:creationId xmlns:p14="http://schemas.microsoft.com/office/powerpoint/2010/main" val="276519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2</a:t>
            </a:fld>
            <a:endParaRPr lang="en-US"/>
          </a:p>
        </p:txBody>
      </p:sp>
    </p:spTree>
    <p:extLst>
      <p:ext uri="{BB962C8B-B14F-4D97-AF65-F5344CB8AC3E}">
        <p14:creationId xmlns:p14="http://schemas.microsoft.com/office/powerpoint/2010/main" val="283503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3</a:t>
            </a:fld>
            <a:endParaRPr lang="en-US"/>
          </a:p>
        </p:txBody>
      </p:sp>
    </p:spTree>
    <p:extLst>
      <p:ext uri="{BB962C8B-B14F-4D97-AF65-F5344CB8AC3E}">
        <p14:creationId xmlns:p14="http://schemas.microsoft.com/office/powerpoint/2010/main" val="161256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4</a:t>
            </a:fld>
            <a:endParaRPr lang="en-US"/>
          </a:p>
        </p:txBody>
      </p:sp>
    </p:spTree>
    <p:extLst>
      <p:ext uri="{BB962C8B-B14F-4D97-AF65-F5344CB8AC3E}">
        <p14:creationId xmlns:p14="http://schemas.microsoft.com/office/powerpoint/2010/main" val="3423080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5</a:t>
            </a:fld>
            <a:endParaRPr lang="en-US"/>
          </a:p>
        </p:txBody>
      </p:sp>
    </p:spTree>
    <p:extLst>
      <p:ext uri="{BB962C8B-B14F-4D97-AF65-F5344CB8AC3E}">
        <p14:creationId xmlns:p14="http://schemas.microsoft.com/office/powerpoint/2010/main" val="282791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9795CDA-4CBB-0340-9374-ADFA43BA2E81}" type="slidenum">
              <a:rPr lang="en-US" smtClean="0"/>
              <a:t>6</a:t>
            </a:fld>
            <a:endParaRPr lang="en-US"/>
          </a:p>
        </p:txBody>
      </p:sp>
    </p:spTree>
    <p:extLst>
      <p:ext uri="{BB962C8B-B14F-4D97-AF65-F5344CB8AC3E}">
        <p14:creationId xmlns:p14="http://schemas.microsoft.com/office/powerpoint/2010/main" val="323656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7</a:t>
            </a:fld>
            <a:endParaRPr lang="en-US"/>
          </a:p>
        </p:txBody>
      </p:sp>
    </p:spTree>
    <p:extLst>
      <p:ext uri="{BB962C8B-B14F-4D97-AF65-F5344CB8AC3E}">
        <p14:creationId xmlns:p14="http://schemas.microsoft.com/office/powerpoint/2010/main" val="13451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8</a:t>
            </a:fld>
            <a:endParaRPr lang="en-US"/>
          </a:p>
        </p:txBody>
      </p:sp>
    </p:spTree>
    <p:extLst>
      <p:ext uri="{BB962C8B-B14F-4D97-AF65-F5344CB8AC3E}">
        <p14:creationId xmlns:p14="http://schemas.microsoft.com/office/powerpoint/2010/main" val="163729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795CDA-4CBB-0340-9374-ADFA43BA2E81}" type="slidenum">
              <a:rPr lang="en-US" smtClean="0"/>
              <a:t>9</a:t>
            </a:fld>
            <a:endParaRPr lang="en-US"/>
          </a:p>
        </p:txBody>
      </p:sp>
    </p:spTree>
    <p:extLst>
      <p:ext uri="{BB962C8B-B14F-4D97-AF65-F5344CB8AC3E}">
        <p14:creationId xmlns:p14="http://schemas.microsoft.com/office/powerpoint/2010/main" val="143867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157F-5CC9-A240-80A9-8B5D52C0D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E1587-6E81-6F4D-ADB1-2ABD355B0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0648A6-B7C0-BD4F-B63E-69E6DEAE9909}"/>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5" name="Footer Placeholder 4">
            <a:extLst>
              <a:ext uri="{FF2B5EF4-FFF2-40B4-BE49-F238E27FC236}">
                <a16:creationId xmlns:a16="http://schemas.microsoft.com/office/drawing/2014/main" id="{337C632F-17AF-CD47-8BAD-89060F122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81456-D2E2-0846-80E7-689097638581}"/>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72035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264F1-539F-C44F-83B1-43FB07E354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51EDFE-88E6-A44A-B0C3-CF6C153E80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693C4-3BFF-BC4E-B5F9-2687F45F570B}"/>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5" name="Footer Placeholder 4">
            <a:extLst>
              <a:ext uri="{FF2B5EF4-FFF2-40B4-BE49-F238E27FC236}">
                <a16:creationId xmlns:a16="http://schemas.microsoft.com/office/drawing/2014/main" id="{2F08A4B9-34B6-C94F-875D-52197B163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7374F-3625-ED44-9090-03FC70D77D6C}"/>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192847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1D856-29B6-954F-A594-3716AA1BC1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5E77B-C17A-8742-9BEB-6B31251AAF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9A4507-3202-754D-A5DA-256048BCD624}"/>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5" name="Footer Placeholder 4">
            <a:extLst>
              <a:ext uri="{FF2B5EF4-FFF2-40B4-BE49-F238E27FC236}">
                <a16:creationId xmlns:a16="http://schemas.microsoft.com/office/drawing/2014/main" id="{E122DB5F-E042-9A43-BFE9-EA65E88A6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13EA6-20DC-C741-9B44-EEE7AD816BE8}"/>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108661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8236-1C52-D541-ADFE-681BAF753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CA791-14B8-244A-AD82-4E226B023D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F9C3E-2FAA-0E4A-B791-BBC95D626D60}"/>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5" name="Footer Placeholder 4">
            <a:extLst>
              <a:ext uri="{FF2B5EF4-FFF2-40B4-BE49-F238E27FC236}">
                <a16:creationId xmlns:a16="http://schemas.microsoft.com/office/drawing/2014/main" id="{D604E775-00B5-D843-A4AC-146B4866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07A5E-9806-134C-AE28-5BB42D93B294}"/>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325427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791C-D41D-8543-B55A-BF2FEA7D5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5B764-ABFC-2840-B5D6-6CA04803D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9E6BDB-1AB5-9B4E-AF64-A47229ACB6AB}"/>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5" name="Footer Placeholder 4">
            <a:extLst>
              <a:ext uri="{FF2B5EF4-FFF2-40B4-BE49-F238E27FC236}">
                <a16:creationId xmlns:a16="http://schemas.microsoft.com/office/drawing/2014/main" id="{5A4B3012-353F-7246-A2CB-8A25E0528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558C0-F0A5-D74B-99F6-D96E5953302F}"/>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104217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358F-F8E7-5B40-8AA2-973599192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FFCC2-49BA-744E-8993-FB28233FEE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174E38-6742-B242-86A7-7469A09CA8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873EA9-6F6C-D848-A3DB-F57D5867D351}"/>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6" name="Footer Placeholder 5">
            <a:extLst>
              <a:ext uri="{FF2B5EF4-FFF2-40B4-BE49-F238E27FC236}">
                <a16:creationId xmlns:a16="http://schemas.microsoft.com/office/drawing/2014/main" id="{FA1EAB74-72F2-B04B-8F82-34883E32E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B5A33-C085-8142-8630-ADE833E28EBF}"/>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93845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EEDA-F9E1-6F4F-979D-04CE05941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52BCBA-0EF7-E144-AC44-3089EB3B3E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1D5113-2511-8F49-8596-38CD8AA262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2BCAC-9F34-7A43-9AA7-EDE1FB4C8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41D0CF-B151-C145-8425-5C77961DBF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708311-BBFC-DD4B-BF5A-BF32C69FAB26}"/>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8" name="Footer Placeholder 7">
            <a:extLst>
              <a:ext uri="{FF2B5EF4-FFF2-40B4-BE49-F238E27FC236}">
                <a16:creationId xmlns:a16="http://schemas.microsoft.com/office/drawing/2014/main" id="{3741BAB8-BE20-244D-8587-347705041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AC6803-8E48-C84D-9323-4C0E81C0C458}"/>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334789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77A8-2D37-6C42-AC13-93E040F055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A2318-0952-F241-B0A8-9768ABBCFF63}"/>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4" name="Footer Placeholder 3">
            <a:extLst>
              <a:ext uri="{FF2B5EF4-FFF2-40B4-BE49-F238E27FC236}">
                <a16:creationId xmlns:a16="http://schemas.microsoft.com/office/drawing/2014/main" id="{3B67FF12-AA96-9245-8B1B-298F71787A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2618F6-364B-C244-92A3-FEDF009597B9}"/>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74689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58477-8B03-854C-A0D9-17B228C5CABC}"/>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3" name="Footer Placeholder 2">
            <a:extLst>
              <a:ext uri="{FF2B5EF4-FFF2-40B4-BE49-F238E27FC236}">
                <a16:creationId xmlns:a16="http://schemas.microsoft.com/office/drawing/2014/main" id="{0008499D-8606-5D46-B706-1134A5AEC8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63B8DC-A66D-1246-A599-540D933661E8}"/>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43499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75C8-4093-FA42-AEC5-85ABB8EA6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46406-A86D-904C-83C4-C39343F5F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4C1D8-CEAB-D647-A7A7-0CC692DEC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6472FA-30F3-9544-970E-1521F5D2B1AE}"/>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6" name="Footer Placeholder 5">
            <a:extLst>
              <a:ext uri="{FF2B5EF4-FFF2-40B4-BE49-F238E27FC236}">
                <a16:creationId xmlns:a16="http://schemas.microsoft.com/office/drawing/2014/main" id="{24B1AD8D-424A-4A41-87E4-ED50C9B18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48B74-3AA2-DA44-A534-E5A71A3FB324}"/>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321817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3390-5746-484F-AE8C-3410F45CC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D10018-89F6-1745-A71C-BAF1BF80DA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B4F9839-B5BA-F442-AC41-C7A45123E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B752B0-894C-2B48-AB4E-2E2683464A7C}"/>
              </a:ext>
            </a:extLst>
          </p:cNvPr>
          <p:cNvSpPr>
            <a:spLocks noGrp="1"/>
          </p:cNvSpPr>
          <p:nvPr>
            <p:ph type="dt" sz="half" idx="10"/>
          </p:nvPr>
        </p:nvSpPr>
        <p:spPr/>
        <p:txBody>
          <a:bodyPr/>
          <a:lstStyle/>
          <a:p>
            <a:fld id="{370D1520-C4A2-CF4B-B18F-3390E3324D39}" type="datetimeFigureOut">
              <a:rPr lang="en-US" smtClean="0"/>
              <a:t>2/11/2021</a:t>
            </a:fld>
            <a:endParaRPr lang="en-US"/>
          </a:p>
        </p:txBody>
      </p:sp>
      <p:sp>
        <p:nvSpPr>
          <p:cNvPr id="6" name="Footer Placeholder 5">
            <a:extLst>
              <a:ext uri="{FF2B5EF4-FFF2-40B4-BE49-F238E27FC236}">
                <a16:creationId xmlns:a16="http://schemas.microsoft.com/office/drawing/2014/main" id="{64E5D25D-2461-9E42-A7E1-3240A1FF3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A6EA2-5131-3B44-937F-0C0FC95EB27C}"/>
              </a:ext>
            </a:extLst>
          </p:cNvPr>
          <p:cNvSpPr>
            <a:spLocks noGrp="1"/>
          </p:cNvSpPr>
          <p:nvPr>
            <p:ph type="sldNum" sz="quarter" idx="12"/>
          </p:nvPr>
        </p:nvSpPr>
        <p:spPr/>
        <p:txBody>
          <a:bodyPr/>
          <a:lstStyle/>
          <a:p>
            <a:fld id="{748FF7F8-2094-8540-B1F2-0AA40F858334}" type="slidenum">
              <a:rPr lang="en-US" smtClean="0"/>
              <a:t>‹#›</a:t>
            </a:fld>
            <a:endParaRPr lang="en-US"/>
          </a:p>
        </p:txBody>
      </p:sp>
    </p:spTree>
    <p:extLst>
      <p:ext uri="{BB962C8B-B14F-4D97-AF65-F5344CB8AC3E}">
        <p14:creationId xmlns:p14="http://schemas.microsoft.com/office/powerpoint/2010/main" val="376330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17C8E-2686-4246-89EF-0AFB369FE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B3435-209B-B443-9EE7-445AFDD3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1DE81-C148-B54C-AB2B-8E2EE1F39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D1520-C4A2-CF4B-B18F-3390E3324D39}" type="datetimeFigureOut">
              <a:rPr lang="en-US" smtClean="0"/>
              <a:t>2/11/2021</a:t>
            </a:fld>
            <a:endParaRPr lang="en-US"/>
          </a:p>
        </p:txBody>
      </p:sp>
      <p:sp>
        <p:nvSpPr>
          <p:cNvPr id="5" name="Footer Placeholder 4">
            <a:extLst>
              <a:ext uri="{FF2B5EF4-FFF2-40B4-BE49-F238E27FC236}">
                <a16:creationId xmlns:a16="http://schemas.microsoft.com/office/drawing/2014/main" id="{0AD2756C-5C0D-8A46-AB28-B87FD8038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E1F5E2-3ACE-A946-9B83-002A4C478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FF7F8-2094-8540-B1F2-0AA40F858334}" type="slidenum">
              <a:rPr lang="en-US" smtClean="0"/>
              <a:t>‹#›</a:t>
            </a:fld>
            <a:endParaRPr lang="en-US"/>
          </a:p>
        </p:txBody>
      </p:sp>
    </p:spTree>
    <p:extLst>
      <p:ext uri="{BB962C8B-B14F-4D97-AF65-F5344CB8AC3E}">
        <p14:creationId xmlns:p14="http://schemas.microsoft.com/office/powerpoint/2010/main" val="213274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marvin.r.Jennings@fema.dhs.gov" TargetMode="External"/><Relationship Id="rId4" Type="http://schemas.openxmlformats.org/officeDocument/2006/relationships/hyperlink" Target="https://beta.sam.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CBE0DD-B143-794A-91C4-3396B6B3E0B5}"/>
              </a:ext>
            </a:extLst>
          </p:cNvPr>
          <p:cNvSpPr txBox="1">
            <a:spLocks/>
          </p:cNvSpPr>
          <p:nvPr/>
        </p:nvSpPr>
        <p:spPr>
          <a:xfrm>
            <a:off x="0" y="0"/>
            <a:ext cx="12192000" cy="4921624"/>
          </a:xfrm>
          <a:prstGeom prst="rect">
            <a:avLst/>
          </a:prstGeom>
          <a:solidFill>
            <a:srgbClr val="294B65">
              <a:alpha val="85000"/>
            </a:srgbClr>
          </a:solidFill>
        </p:spPr>
        <p:txBody>
          <a:bodyPr vert="horz" lIns="274320" tIns="45720" rIns="27432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spc="300" dirty="0">
                <a:solidFill>
                  <a:schemeClr val="bg1"/>
                </a:solidFill>
                <a:latin typeface="Poppins" pitchFamily="2" charset="77"/>
                <a:cs typeface="Poppins" pitchFamily="2" charset="77"/>
              </a:rPr>
              <a:t>Housing Heroes</a:t>
            </a:r>
          </a:p>
        </p:txBody>
      </p:sp>
      <p:sp>
        <p:nvSpPr>
          <p:cNvPr id="5" name="Rectangle 4">
            <a:extLst>
              <a:ext uri="{FF2B5EF4-FFF2-40B4-BE49-F238E27FC236}">
                <a16:creationId xmlns:a16="http://schemas.microsoft.com/office/drawing/2014/main" id="{6680D41C-1C1A-C448-BAD3-989E52B6BA1F}"/>
              </a:ext>
            </a:extLst>
          </p:cNvPr>
          <p:cNvSpPr/>
          <p:nvPr/>
        </p:nvSpPr>
        <p:spPr>
          <a:xfrm>
            <a:off x="4345811" y="5467746"/>
            <a:ext cx="3576577" cy="952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5BF">
                  <a:alpha val="85000"/>
                </a:srgbClr>
              </a:solidFill>
            </a:endParaRPr>
          </a:p>
        </p:txBody>
      </p:sp>
      <p:pic>
        <p:nvPicPr>
          <p:cNvPr id="7" name="Picture 6">
            <a:extLst>
              <a:ext uri="{FF2B5EF4-FFF2-40B4-BE49-F238E27FC236}">
                <a16:creationId xmlns:a16="http://schemas.microsoft.com/office/drawing/2014/main" id="{CE266BE0-4E8F-B948-BDC4-25532E4A223E}"/>
              </a:ext>
            </a:extLst>
          </p:cNvPr>
          <p:cNvPicPr>
            <a:picLocks noChangeAspect="1"/>
          </p:cNvPicPr>
          <p:nvPr/>
        </p:nvPicPr>
        <p:blipFill>
          <a:blip r:embed="rId3"/>
          <a:stretch>
            <a:fillRect/>
          </a:stretch>
        </p:blipFill>
        <p:spPr>
          <a:xfrm>
            <a:off x="657148" y="5432938"/>
            <a:ext cx="4172881" cy="765028"/>
          </a:xfrm>
          <a:prstGeom prst="rect">
            <a:avLst/>
          </a:prstGeom>
        </p:spPr>
      </p:pic>
      <p:sp>
        <p:nvSpPr>
          <p:cNvPr id="8" name="Title 1">
            <a:extLst>
              <a:ext uri="{FF2B5EF4-FFF2-40B4-BE49-F238E27FC236}">
                <a16:creationId xmlns:a16="http://schemas.microsoft.com/office/drawing/2014/main" id="{BE076B74-5209-2248-A018-3D0CF9B8DEAD}"/>
              </a:ext>
            </a:extLst>
          </p:cNvPr>
          <p:cNvSpPr>
            <a:spLocks noGrp="1"/>
          </p:cNvSpPr>
          <p:nvPr>
            <p:ph type="title"/>
          </p:nvPr>
        </p:nvSpPr>
        <p:spPr>
          <a:xfrm>
            <a:off x="5237018" y="5650923"/>
            <a:ext cx="6340275" cy="730220"/>
          </a:xfrm>
        </p:spPr>
        <p:txBody>
          <a:bodyPr lIns="0" anchor="ctr">
            <a:normAutofit fontScale="90000"/>
          </a:bodyPr>
          <a:lstStyle/>
          <a:p>
            <a:pPr algn="r"/>
            <a:r>
              <a:rPr lang="en-US" sz="3500" dirty="0">
                <a:solidFill>
                  <a:srgbClr val="00B5BF"/>
                </a:solidFill>
                <a:latin typeface="Poppins" pitchFamily="2" charset="77"/>
                <a:cs typeface="Poppins" pitchFamily="2" charset="77"/>
              </a:rPr>
              <a:t>Josh Dean</a:t>
            </a:r>
            <a:br>
              <a:rPr lang="en-US" sz="3500" dirty="0">
                <a:solidFill>
                  <a:srgbClr val="00B5BF"/>
                </a:solidFill>
                <a:latin typeface="Poppins" pitchFamily="2" charset="77"/>
                <a:cs typeface="Poppins" pitchFamily="2" charset="77"/>
              </a:rPr>
            </a:br>
            <a:r>
              <a:rPr lang="en-US" sz="3500" dirty="0">
                <a:solidFill>
                  <a:srgbClr val="00B5BF"/>
                </a:solidFill>
                <a:latin typeface="Poppins" pitchFamily="2" charset="77"/>
                <a:cs typeface="Poppins" pitchFamily="2" charset="77"/>
              </a:rPr>
              <a:t>February 11, 2021</a:t>
            </a:r>
            <a:br>
              <a:rPr lang="en-US" sz="3500" dirty="0">
                <a:solidFill>
                  <a:srgbClr val="00B5BF"/>
                </a:solidFill>
                <a:latin typeface="Poppins" pitchFamily="2" charset="77"/>
                <a:cs typeface="Poppins" pitchFamily="2" charset="77"/>
              </a:rPr>
            </a:br>
            <a:r>
              <a:rPr lang="en-US" sz="3500" dirty="0">
                <a:solidFill>
                  <a:srgbClr val="00B5BF"/>
                </a:solidFill>
                <a:latin typeface="Poppins" pitchFamily="2" charset="77"/>
                <a:cs typeface="Poppins" pitchFamily="2" charset="77"/>
              </a:rPr>
              <a:t>Mayor’s Summit on Homelessness</a:t>
            </a:r>
            <a:br>
              <a:rPr lang="en-US" sz="3500" dirty="0">
                <a:solidFill>
                  <a:srgbClr val="00B5BF"/>
                </a:solidFill>
                <a:latin typeface="Poppins" pitchFamily="2" charset="77"/>
                <a:cs typeface="Poppins" pitchFamily="2" charset="77"/>
              </a:rPr>
            </a:br>
            <a:endParaRPr lang="en-US" sz="3500" dirty="0">
              <a:solidFill>
                <a:srgbClr val="00B5BF"/>
              </a:solidFill>
              <a:latin typeface="Poppins" pitchFamily="2" charset="77"/>
              <a:cs typeface="Poppins" pitchFamily="2" charset="77"/>
            </a:endParaRPr>
          </a:p>
        </p:txBody>
      </p:sp>
    </p:spTree>
    <p:extLst>
      <p:ext uri="{BB962C8B-B14F-4D97-AF65-F5344CB8AC3E}">
        <p14:creationId xmlns:p14="http://schemas.microsoft.com/office/powerpoint/2010/main" val="66615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5EC87A-A6DB-A24B-8D20-DED71B12EE5E}"/>
              </a:ext>
            </a:extLst>
          </p:cNvPr>
          <p:cNvSpPr txBox="1">
            <a:spLocks/>
          </p:cNvSpPr>
          <p:nvPr/>
        </p:nvSpPr>
        <p:spPr>
          <a:xfrm>
            <a:off x="0" y="2766218"/>
            <a:ext cx="121920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lumMod val="95000"/>
                  </a:schemeClr>
                </a:solidFill>
                <a:latin typeface="Poppins" pitchFamily="2" charset="77"/>
                <a:cs typeface="Poppins" pitchFamily="2" charset="77"/>
              </a:rPr>
              <a:t>https://www.lahousingsearch.org/HousingHeroes.html</a:t>
            </a:r>
          </a:p>
        </p:txBody>
      </p:sp>
    </p:spTree>
    <p:extLst>
      <p:ext uri="{BB962C8B-B14F-4D97-AF65-F5344CB8AC3E}">
        <p14:creationId xmlns:p14="http://schemas.microsoft.com/office/powerpoint/2010/main" val="228939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B3C91D-6D88-AA48-8B94-DDDE3DF34966}"/>
              </a:ext>
            </a:extLst>
          </p:cNvPr>
          <p:cNvSpPr/>
          <p:nvPr/>
        </p:nvSpPr>
        <p:spPr>
          <a:xfrm>
            <a:off x="3368232" y="1888843"/>
            <a:ext cx="5474825" cy="3004113"/>
          </a:xfrm>
          <a:prstGeom prst="rect">
            <a:avLst/>
          </a:prstGeom>
          <a:solidFill>
            <a:srgbClr val="35608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87F0D-F9F2-FE4F-8968-D1D20586D8EA}"/>
              </a:ext>
            </a:extLst>
          </p:cNvPr>
          <p:cNvSpPr>
            <a:spLocks noGrp="1"/>
          </p:cNvSpPr>
          <p:nvPr>
            <p:ph type="ctrTitle"/>
          </p:nvPr>
        </p:nvSpPr>
        <p:spPr>
          <a:xfrm>
            <a:off x="2469264" y="3803590"/>
            <a:ext cx="7253470" cy="548489"/>
          </a:xfrm>
        </p:spPr>
        <p:txBody>
          <a:bodyPr anchor="t">
            <a:noAutofit/>
          </a:bodyPr>
          <a:lstStyle/>
          <a:p>
            <a:pPr>
              <a:lnSpc>
                <a:spcPct val="150000"/>
              </a:lnSpc>
            </a:pPr>
            <a:r>
              <a:rPr lang="en-US" sz="1600" b="1" dirty="0">
                <a:solidFill>
                  <a:schemeClr val="bg1"/>
                </a:solidFill>
                <a:latin typeface="Poppins SemiBold" pitchFamily="2" charset="77"/>
                <a:cs typeface="Poppins SemiBold" pitchFamily="2" charset="77"/>
              </a:rPr>
              <a:t>(225) 763-8700  •  LHC.LA.GOV</a:t>
            </a:r>
            <a:br>
              <a:rPr lang="en-US" sz="2000" dirty="0">
                <a:solidFill>
                  <a:schemeClr val="bg1"/>
                </a:solidFill>
                <a:latin typeface="Poppins" pitchFamily="2" charset="77"/>
                <a:cs typeface="Poppins" pitchFamily="2" charset="77"/>
              </a:rPr>
            </a:br>
            <a:endParaRPr lang="en-US" sz="2000" dirty="0">
              <a:solidFill>
                <a:schemeClr val="bg1"/>
              </a:solidFill>
              <a:latin typeface="Poppins" pitchFamily="2" charset="77"/>
              <a:cs typeface="Poppins" pitchFamily="2" charset="77"/>
            </a:endParaRPr>
          </a:p>
        </p:txBody>
      </p:sp>
      <p:cxnSp>
        <p:nvCxnSpPr>
          <p:cNvPr id="9" name="Straight Connector 8">
            <a:extLst>
              <a:ext uri="{FF2B5EF4-FFF2-40B4-BE49-F238E27FC236}">
                <a16:creationId xmlns:a16="http://schemas.microsoft.com/office/drawing/2014/main" id="{7FE24505-3E23-6647-AC40-4187C0802809}"/>
              </a:ext>
            </a:extLst>
          </p:cNvPr>
          <p:cNvCxnSpPr/>
          <p:nvPr/>
        </p:nvCxnSpPr>
        <p:spPr>
          <a:xfrm>
            <a:off x="4043181" y="3646027"/>
            <a:ext cx="41353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66F948C-42F8-024D-9609-1B6267AE86BE}"/>
              </a:ext>
            </a:extLst>
          </p:cNvPr>
          <p:cNvPicPr>
            <a:picLocks noChangeAspect="1"/>
          </p:cNvPicPr>
          <p:nvPr/>
        </p:nvPicPr>
        <p:blipFill>
          <a:blip r:embed="rId4"/>
          <a:stretch>
            <a:fillRect/>
          </a:stretch>
        </p:blipFill>
        <p:spPr>
          <a:xfrm>
            <a:off x="3924938" y="2455817"/>
            <a:ext cx="4443147" cy="1061050"/>
          </a:xfrm>
          <a:prstGeom prst="rect">
            <a:avLst/>
          </a:prstGeom>
        </p:spPr>
      </p:pic>
    </p:spTree>
    <p:extLst>
      <p:ext uri="{BB962C8B-B14F-4D97-AF65-F5344CB8AC3E}">
        <p14:creationId xmlns:p14="http://schemas.microsoft.com/office/powerpoint/2010/main" val="278008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8B2A0E-1FAC-BF4C-9B72-759D44E22B99}"/>
              </a:ext>
            </a:extLst>
          </p:cNvPr>
          <p:cNvSpPr>
            <a:spLocks noGrp="1"/>
          </p:cNvSpPr>
          <p:nvPr>
            <p:ph type="title"/>
          </p:nvPr>
        </p:nvSpPr>
        <p:spPr>
          <a:xfrm>
            <a:off x="495299" y="600450"/>
            <a:ext cx="8335879" cy="951624"/>
          </a:xfrm>
        </p:spPr>
        <p:txBody>
          <a:bodyPr lIns="0" anchor="t">
            <a:normAutofit/>
          </a:bodyPr>
          <a:lstStyle/>
          <a:p>
            <a:r>
              <a:rPr lang="en-US" sz="3500" dirty="0">
                <a:solidFill>
                  <a:srgbClr val="356081"/>
                </a:solidFill>
                <a:latin typeface="Poppins" pitchFamily="2" charset="77"/>
                <a:cs typeface="Poppins" pitchFamily="2" charset="77"/>
              </a:rPr>
              <a:t>LHC 2020 In Review</a:t>
            </a:r>
          </a:p>
        </p:txBody>
      </p:sp>
      <p:cxnSp>
        <p:nvCxnSpPr>
          <p:cNvPr id="7" name="Straight Connector 6">
            <a:extLst>
              <a:ext uri="{FF2B5EF4-FFF2-40B4-BE49-F238E27FC236}">
                <a16:creationId xmlns:a16="http://schemas.microsoft.com/office/drawing/2014/main" id="{9DC18C65-6EE0-5245-B853-5C49C75E1908}"/>
              </a:ext>
            </a:extLst>
          </p:cNvPr>
          <p:cNvCxnSpPr>
            <a:cxnSpLocks/>
          </p:cNvCxnSpPr>
          <p:nvPr/>
        </p:nvCxnSpPr>
        <p:spPr>
          <a:xfrm>
            <a:off x="495299" y="1560565"/>
            <a:ext cx="428065" cy="0"/>
          </a:xfrm>
          <a:prstGeom prst="line">
            <a:avLst/>
          </a:prstGeom>
          <a:ln w="76200">
            <a:solidFill>
              <a:srgbClr val="FFC83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882018B-0BF0-944D-9227-0E63C8500886}"/>
              </a:ext>
            </a:extLst>
          </p:cNvPr>
          <p:cNvSpPr txBox="1">
            <a:spLocks/>
          </p:cNvSpPr>
          <p:nvPr/>
        </p:nvSpPr>
        <p:spPr>
          <a:xfrm>
            <a:off x="495300" y="1897449"/>
            <a:ext cx="6320117" cy="3985883"/>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70000"/>
              </a:lnSpc>
              <a:buFont typeface="Wingdings" pitchFamily="2" charset="2"/>
              <a:buChar char="Ø"/>
            </a:pPr>
            <a:r>
              <a:rPr lang="en-US" sz="2800" dirty="0">
                <a:latin typeface="Calibri Light" panose="020F0302020204030204" pitchFamily="34" charset="0"/>
                <a:cs typeface="Calibri Light" panose="020F0302020204030204" pitchFamily="34" charset="0"/>
              </a:rPr>
              <a:t>Covid-19 Resource Page</a:t>
            </a:r>
          </a:p>
          <a:p>
            <a:pPr marL="285750" indent="-285750">
              <a:lnSpc>
                <a:spcPct val="170000"/>
              </a:lnSpc>
              <a:buFont typeface="Wingdings" pitchFamily="2" charset="2"/>
              <a:buChar char="Ø"/>
            </a:pPr>
            <a:r>
              <a:rPr lang="en-US" sz="2800" dirty="0">
                <a:latin typeface="Calibri Light" panose="020F0302020204030204" pitchFamily="34" charset="0"/>
                <a:cs typeface="Calibri Light" panose="020F0302020204030204" pitchFamily="34" charset="0"/>
              </a:rPr>
              <a:t>Covid-19 Housing Update</a:t>
            </a:r>
          </a:p>
          <a:p>
            <a:pPr marL="285750" indent="-285750">
              <a:lnSpc>
                <a:spcPct val="170000"/>
              </a:lnSpc>
              <a:buFont typeface="Wingdings" pitchFamily="2" charset="2"/>
              <a:buChar char="Ø"/>
            </a:pPr>
            <a:r>
              <a:rPr lang="en-US" sz="2800" dirty="0">
                <a:latin typeface="Calibri Light" panose="020F0302020204030204" pitchFamily="34" charset="0"/>
                <a:cs typeface="Calibri Light" panose="020F0302020204030204" pitchFamily="34" charset="0"/>
              </a:rPr>
              <a:t>LHC Supports Homeless Population</a:t>
            </a:r>
          </a:p>
          <a:p>
            <a:pPr marL="285750" indent="-285750">
              <a:lnSpc>
                <a:spcPct val="170000"/>
              </a:lnSpc>
              <a:buFont typeface="Wingdings" pitchFamily="2" charset="2"/>
              <a:buChar char="Ø"/>
            </a:pPr>
            <a:r>
              <a:rPr lang="en-US" sz="2800" dirty="0">
                <a:latin typeface="Calibri Light" panose="020F0302020204030204" pitchFamily="34" charset="0"/>
                <a:cs typeface="Calibri Light" panose="020F0302020204030204" pitchFamily="34" charset="0"/>
              </a:rPr>
              <a:t>Energy Bill Payment Assistance</a:t>
            </a:r>
          </a:p>
          <a:p>
            <a:pPr marL="285750" indent="-285750">
              <a:lnSpc>
                <a:spcPct val="170000"/>
              </a:lnSpc>
              <a:buFont typeface="Wingdings" pitchFamily="2" charset="2"/>
              <a:buChar char="Ø"/>
            </a:pPr>
            <a:r>
              <a:rPr lang="en-US" sz="2800" dirty="0">
                <a:latin typeface="Calibri Light" panose="020F0302020204030204" pitchFamily="34" charset="0"/>
                <a:cs typeface="Calibri Light" panose="020F0302020204030204" pitchFamily="34" charset="0"/>
              </a:rPr>
              <a:t>Emergency Rental Assistance</a:t>
            </a:r>
          </a:p>
        </p:txBody>
      </p:sp>
    </p:spTree>
    <p:extLst>
      <p:ext uri="{BB962C8B-B14F-4D97-AF65-F5344CB8AC3E}">
        <p14:creationId xmlns:p14="http://schemas.microsoft.com/office/powerpoint/2010/main" val="361952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3346C-CD32-8A40-A94B-E47DDEEB2DB7}"/>
              </a:ext>
            </a:extLst>
          </p:cNvPr>
          <p:cNvSpPr/>
          <p:nvPr/>
        </p:nvSpPr>
        <p:spPr>
          <a:xfrm>
            <a:off x="0" y="6187299"/>
            <a:ext cx="9224210" cy="670701"/>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D8B2A0E-1FAC-BF4C-9B72-759D44E22B99}"/>
              </a:ext>
            </a:extLst>
          </p:cNvPr>
          <p:cNvSpPr>
            <a:spLocks noGrp="1"/>
          </p:cNvSpPr>
          <p:nvPr>
            <p:ph type="title"/>
          </p:nvPr>
        </p:nvSpPr>
        <p:spPr>
          <a:xfrm>
            <a:off x="495300" y="600450"/>
            <a:ext cx="9269186" cy="502210"/>
          </a:xfrm>
        </p:spPr>
        <p:txBody>
          <a:bodyPr lIns="0" anchor="t">
            <a:normAutofit fontScale="90000"/>
          </a:bodyPr>
          <a:lstStyle/>
          <a:p>
            <a:r>
              <a:rPr lang="en-US" sz="3500" dirty="0">
                <a:solidFill>
                  <a:srgbClr val="356081"/>
                </a:solidFill>
                <a:latin typeface="Poppins" pitchFamily="2" charset="77"/>
                <a:cs typeface="Poppins" pitchFamily="2" charset="77"/>
              </a:rPr>
              <a:t>What is Housing Heroes?</a:t>
            </a:r>
          </a:p>
        </p:txBody>
      </p:sp>
      <p:pic>
        <p:nvPicPr>
          <p:cNvPr id="6" name="Picture 5">
            <a:extLst>
              <a:ext uri="{FF2B5EF4-FFF2-40B4-BE49-F238E27FC236}">
                <a16:creationId xmlns:a16="http://schemas.microsoft.com/office/drawing/2014/main" id="{0D4D0060-BEEA-1B4E-B358-78527DDB9922}"/>
              </a:ext>
            </a:extLst>
          </p:cNvPr>
          <p:cNvPicPr>
            <a:picLocks noChangeAspect="1"/>
          </p:cNvPicPr>
          <p:nvPr/>
        </p:nvPicPr>
        <p:blipFill>
          <a:blip r:embed="rId3"/>
          <a:stretch>
            <a:fillRect/>
          </a:stretch>
        </p:blipFill>
        <p:spPr>
          <a:xfrm>
            <a:off x="9454815" y="6297694"/>
            <a:ext cx="2277344" cy="417513"/>
          </a:xfrm>
          <a:prstGeom prst="rect">
            <a:avLst/>
          </a:prstGeom>
        </p:spPr>
      </p:pic>
      <p:cxnSp>
        <p:nvCxnSpPr>
          <p:cNvPr id="7" name="Straight Connector 6">
            <a:extLst>
              <a:ext uri="{FF2B5EF4-FFF2-40B4-BE49-F238E27FC236}">
                <a16:creationId xmlns:a16="http://schemas.microsoft.com/office/drawing/2014/main" id="{9DC18C65-6EE0-5245-B853-5C49C75E1908}"/>
              </a:ext>
            </a:extLst>
          </p:cNvPr>
          <p:cNvCxnSpPr>
            <a:cxnSpLocks/>
          </p:cNvCxnSpPr>
          <p:nvPr/>
        </p:nvCxnSpPr>
        <p:spPr>
          <a:xfrm>
            <a:off x="495300" y="1295871"/>
            <a:ext cx="428065" cy="0"/>
          </a:xfrm>
          <a:prstGeom prst="line">
            <a:avLst/>
          </a:prstGeom>
          <a:ln w="76200">
            <a:solidFill>
              <a:srgbClr val="FFC83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BB98F6-725F-0247-98E0-317F3939C75F}"/>
              </a:ext>
            </a:extLst>
          </p:cNvPr>
          <p:cNvSpPr txBox="1">
            <a:spLocks/>
          </p:cNvSpPr>
          <p:nvPr/>
        </p:nvSpPr>
        <p:spPr>
          <a:xfrm>
            <a:off x="495299" y="1449011"/>
            <a:ext cx="10718132" cy="4545076"/>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buFont typeface="Wingdings" panose="05000000000000000000" pitchFamily="2" charset="2"/>
              <a:buChar char="Ø"/>
            </a:pPr>
            <a:r>
              <a:rPr lang="en-US" sz="2800" dirty="0"/>
              <a:t>Statewide Initiative to identify apartment and rental housing opportunities that are move-in ready or have upcoming availability. </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Over the course of April and May, 2020, LHC and the state’s continuums of Care launched a non-congregant shelter initiative to temporarily house more than 1,200 homeless individuals in hotels as a preventative measure to keep safe from Covid-19 pandemic.</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In November 2020, the state reported 18,213 evacuees from Hurricanes Laura and Delta across Louisiana and Texas.</a:t>
            </a:r>
          </a:p>
        </p:txBody>
      </p:sp>
    </p:spTree>
    <p:extLst>
      <p:ext uri="{BB962C8B-B14F-4D97-AF65-F5344CB8AC3E}">
        <p14:creationId xmlns:p14="http://schemas.microsoft.com/office/powerpoint/2010/main" val="77919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8F441-14FF-4AB3-8397-C87E3D763B03}"/>
              </a:ext>
            </a:extLst>
          </p:cNvPr>
          <p:cNvPicPr>
            <a:picLocks noChangeAspect="1"/>
          </p:cNvPicPr>
          <p:nvPr/>
        </p:nvPicPr>
        <p:blipFill>
          <a:blip r:embed="rId3"/>
          <a:stretch>
            <a:fillRect/>
          </a:stretch>
        </p:blipFill>
        <p:spPr>
          <a:xfrm>
            <a:off x="5129893" y="2621530"/>
            <a:ext cx="6899111" cy="2046900"/>
          </a:xfrm>
          <a:prstGeom prst="rect">
            <a:avLst/>
          </a:prstGeom>
        </p:spPr>
      </p:pic>
      <p:sp>
        <p:nvSpPr>
          <p:cNvPr id="10" name="Rectangle 9">
            <a:extLst>
              <a:ext uri="{FF2B5EF4-FFF2-40B4-BE49-F238E27FC236}">
                <a16:creationId xmlns:a16="http://schemas.microsoft.com/office/drawing/2014/main" id="{2EE3346C-CD32-8A40-A94B-E47DDEEB2DB7}"/>
              </a:ext>
            </a:extLst>
          </p:cNvPr>
          <p:cNvSpPr/>
          <p:nvPr/>
        </p:nvSpPr>
        <p:spPr>
          <a:xfrm>
            <a:off x="0" y="6187299"/>
            <a:ext cx="9224210" cy="670701"/>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D8B2A0E-1FAC-BF4C-9B72-759D44E22B99}"/>
              </a:ext>
            </a:extLst>
          </p:cNvPr>
          <p:cNvSpPr>
            <a:spLocks noGrp="1"/>
          </p:cNvSpPr>
          <p:nvPr>
            <p:ph type="title"/>
          </p:nvPr>
        </p:nvSpPr>
        <p:spPr>
          <a:xfrm>
            <a:off x="495300" y="600450"/>
            <a:ext cx="9269186" cy="502210"/>
          </a:xfrm>
        </p:spPr>
        <p:txBody>
          <a:bodyPr lIns="0" anchor="t">
            <a:normAutofit fontScale="90000"/>
          </a:bodyPr>
          <a:lstStyle/>
          <a:p>
            <a:r>
              <a:rPr lang="en-US" sz="3500" dirty="0">
                <a:solidFill>
                  <a:srgbClr val="356081"/>
                </a:solidFill>
                <a:latin typeface="Poppins" pitchFamily="2" charset="77"/>
                <a:cs typeface="Poppins" pitchFamily="2" charset="77"/>
              </a:rPr>
              <a:t>What is Housing Heroes?</a:t>
            </a:r>
          </a:p>
        </p:txBody>
      </p:sp>
      <p:pic>
        <p:nvPicPr>
          <p:cNvPr id="6" name="Picture 5">
            <a:extLst>
              <a:ext uri="{FF2B5EF4-FFF2-40B4-BE49-F238E27FC236}">
                <a16:creationId xmlns:a16="http://schemas.microsoft.com/office/drawing/2014/main" id="{0D4D0060-BEEA-1B4E-B358-78527DDB9922}"/>
              </a:ext>
            </a:extLst>
          </p:cNvPr>
          <p:cNvPicPr>
            <a:picLocks noChangeAspect="1"/>
          </p:cNvPicPr>
          <p:nvPr/>
        </p:nvPicPr>
        <p:blipFill>
          <a:blip r:embed="rId4"/>
          <a:stretch>
            <a:fillRect/>
          </a:stretch>
        </p:blipFill>
        <p:spPr>
          <a:xfrm>
            <a:off x="9454815" y="6297694"/>
            <a:ext cx="2277344" cy="417513"/>
          </a:xfrm>
          <a:prstGeom prst="rect">
            <a:avLst/>
          </a:prstGeom>
        </p:spPr>
      </p:pic>
      <p:cxnSp>
        <p:nvCxnSpPr>
          <p:cNvPr id="7" name="Straight Connector 6">
            <a:extLst>
              <a:ext uri="{FF2B5EF4-FFF2-40B4-BE49-F238E27FC236}">
                <a16:creationId xmlns:a16="http://schemas.microsoft.com/office/drawing/2014/main" id="{9DC18C65-6EE0-5245-B853-5C49C75E1908}"/>
              </a:ext>
            </a:extLst>
          </p:cNvPr>
          <p:cNvCxnSpPr>
            <a:cxnSpLocks/>
          </p:cNvCxnSpPr>
          <p:nvPr/>
        </p:nvCxnSpPr>
        <p:spPr>
          <a:xfrm>
            <a:off x="495300" y="1295871"/>
            <a:ext cx="428065" cy="0"/>
          </a:xfrm>
          <a:prstGeom prst="line">
            <a:avLst/>
          </a:prstGeom>
          <a:ln w="76200">
            <a:solidFill>
              <a:srgbClr val="FFC83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BB98F6-725F-0247-98E0-317F3939C75F}"/>
              </a:ext>
            </a:extLst>
          </p:cNvPr>
          <p:cNvSpPr txBox="1">
            <a:spLocks/>
          </p:cNvSpPr>
          <p:nvPr/>
        </p:nvSpPr>
        <p:spPr>
          <a:xfrm>
            <a:off x="495299" y="1449010"/>
            <a:ext cx="10718132" cy="3555251"/>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US" sz="2800" dirty="0"/>
              <a:t>Unit must pass Housing Quality Standards (HQS Inspection)</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Must Fall within Fair Market Rates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Complete a RAC with LHC</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Provide a 1099 for IRS Reporting</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Complete all necessary repairs in a timely manner</a:t>
            </a:r>
          </a:p>
          <a:p>
            <a:pPr>
              <a:lnSpc>
                <a:spcPct val="100000"/>
              </a:lnSpc>
            </a:pPr>
            <a:endParaRPr lang="en-US" sz="2800" dirty="0"/>
          </a:p>
        </p:txBody>
      </p:sp>
    </p:spTree>
    <p:extLst>
      <p:ext uri="{BB962C8B-B14F-4D97-AF65-F5344CB8AC3E}">
        <p14:creationId xmlns:p14="http://schemas.microsoft.com/office/powerpoint/2010/main" val="26589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3346C-CD32-8A40-A94B-E47DDEEB2DB7}"/>
              </a:ext>
            </a:extLst>
          </p:cNvPr>
          <p:cNvSpPr/>
          <p:nvPr/>
        </p:nvSpPr>
        <p:spPr>
          <a:xfrm>
            <a:off x="0" y="6187299"/>
            <a:ext cx="9224210" cy="670701"/>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D8B2A0E-1FAC-BF4C-9B72-759D44E22B99}"/>
              </a:ext>
            </a:extLst>
          </p:cNvPr>
          <p:cNvSpPr>
            <a:spLocks noGrp="1"/>
          </p:cNvSpPr>
          <p:nvPr>
            <p:ph type="title"/>
          </p:nvPr>
        </p:nvSpPr>
        <p:spPr>
          <a:xfrm>
            <a:off x="495300" y="600450"/>
            <a:ext cx="9269186" cy="502210"/>
          </a:xfrm>
        </p:spPr>
        <p:txBody>
          <a:bodyPr lIns="0" anchor="t">
            <a:normAutofit fontScale="90000"/>
          </a:bodyPr>
          <a:lstStyle/>
          <a:p>
            <a:r>
              <a:rPr lang="en-US" sz="3500" dirty="0">
                <a:solidFill>
                  <a:srgbClr val="356081"/>
                </a:solidFill>
                <a:latin typeface="Poppins" pitchFamily="2" charset="77"/>
                <a:cs typeface="Poppins" pitchFamily="2" charset="77"/>
              </a:rPr>
              <a:t>Why Housing Heroes?</a:t>
            </a:r>
          </a:p>
        </p:txBody>
      </p:sp>
      <p:pic>
        <p:nvPicPr>
          <p:cNvPr id="6" name="Picture 5">
            <a:extLst>
              <a:ext uri="{FF2B5EF4-FFF2-40B4-BE49-F238E27FC236}">
                <a16:creationId xmlns:a16="http://schemas.microsoft.com/office/drawing/2014/main" id="{0D4D0060-BEEA-1B4E-B358-78527DDB9922}"/>
              </a:ext>
            </a:extLst>
          </p:cNvPr>
          <p:cNvPicPr>
            <a:picLocks noChangeAspect="1"/>
          </p:cNvPicPr>
          <p:nvPr/>
        </p:nvPicPr>
        <p:blipFill>
          <a:blip r:embed="rId3"/>
          <a:stretch>
            <a:fillRect/>
          </a:stretch>
        </p:blipFill>
        <p:spPr>
          <a:xfrm>
            <a:off x="9454815" y="6297694"/>
            <a:ext cx="2277344" cy="417513"/>
          </a:xfrm>
          <a:prstGeom prst="rect">
            <a:avLst/>
          </a:prstGeom>
        </p:spPr>
      </p:pic>
      <p:cxnSp>
        <p:nvCxnSpPr>
          <p:cNvPr id="7" name="Straight Connector 6">
            <a:extLst>
              <a:ext uri="{FF2B5EF4-FFF2-40B4-BE49-F238E27FC236}">
                <a16:creationId xmlns:a16="http://schemas.microsoft.com/office/drawing/2014/main" id="{9DC18C65-6EE0-5245-B853-5C49C75E1908}"/>
              </a:ext>
            </a:extLst>
          </p:cNvPr>
          <p:cNvCxnSpPr>
            <a:cxnSpLocks/>
          </p:cNvCxnSpPr>
          <p:nvPr/>
        </p:nvCxnSpPr>
        <p:spPr>
          <a:xfrm>
            <a:off x="495300" y="1295871"/>
            <a:ext cx="428065" cy="0"/>
          </a:xfrm>
          <a:prstGeom prst="line">
            <a:avLst/>
          </a:prstGeom>
          <a:ln w="76200">
            <a:solidFill>
              <a:srgbClr val="FFC83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BB98F6-725F-0247-98E0-317F3939C75F}"/>
              </a:ext>
            </a:extLst>
          </p:cNvPr>
          <p:cNvSpPr txBox="1">
            <a:spLocks/>
          </p:cNvSpPr>
          <p:nvPr/>
        </p:nvSpPr>
        <p:spPr>
          <a:xfrm>
            <a:off x="495299" y="1449010"/>
            <a:ext cx="10718132" cy="3555251"/>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r>
              <a:rPr lang="en-US" sz="2800" dirty="0"/>
              <a:t>Guaranteed, on-time monthly rent (preferably by direct deposit).</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You screen and select applicants.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Tenants receive ongoing support to help them be successful tenants who take care of your property.</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Direct contact at Louisiana Housing Corporation to assist with any housing issues or concerns.</a:t>
            </a:r>
          </a:p>
          <a:p>
            <a:pPr>
              <a:lnSpc>
                <a:spcPct val="100000"/>
              </a:lnSpc>
            </a:pPr>
            <a:endParaRPr lang="en-US" sz="2800" dirty="0"/>
          </a:p>
        </p:txBody>
      </p:sp>
    </p:spTree>
    <p:extLst>
      <p:ext uri="{BB962C8B-B14F-4D97-AF65-F5344CB8AC3E}">
        <p14:creationId xmlns:p14="http://schemas.microsoft.com/office/powerpoint/2010/main" val="24741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30" name="Rectangle 29"/>
          <p:cNvSpPr/>
          <p:nvPr/>
        </p:nvSpPr>
        <p:spPr>
          <a:xfrm>
            <a:off x="1883574" y="4946518"/>
            <a:ext cx="8495606" cy="1872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86000" y="1244006"/>
            <a:ext cx="7690757"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25EC87A-A6DB-A24B-8D20-DED71B12EE5E}"/>
              </a:ext>
            </a:extLst>
          </p:cNvPr>
          <p:cNvSpPr txBox="1">
            <a:spLocks/>
          </p:cNvSpPr>
          <p:nvPr/>
        </p:nvSpPr>
        <p:spPr>
          <a:xfrm>
            <a:off x="0" y="2766218"/>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000" dirty="0">
              <a:solidFill>
                <a:schemeClr val="bg1">
                  <a:lumMod val="95000"/>
                </a:schemeClr>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258A6E4F-2C25-A34D-913C-7C6825726E1C}"/>
              </a:ext>
            </a:extLst>
          </p:cNvPr>
          <p:cNvSpPr txBox="1"/>
          <p:nvPr/>
        </p:nvSpPr>
        <p:spPr>
          <a:xfrm>
            <a:off x="2428947" y="-1720"/>
            <a:ext cx="7241573" cy="923330"/>
          </a:xfrm>
          <a:prstGeom prst="rect">
            <a:avLst/>
          </a:prstGeom>
          <a:noFill/>
        </p:spPr>
        <p:txBody>
          <a:bodyPr wrap="square" rtlCol="0">
            <a:spAutoFit/>
          </a:bodyPr>
          <a:lstStyle/>
          <a:p>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Identify available property</a:t>
            </a:r>
          </a:p>
        </p:txBody>
      </p:sp>
      <p:sp>
        <p:nvSpPr>
          <p:cNvPr id="12" name="TextBox 11">
            <a:extLst>
              <a:ext uri="{FF2B5EF4-FFF2-40B4-BE49-F238E27FC236}">
                <a16:creationId xmlns:a16="http://schemas.microsoft.com/office/drawing/2014/main" id="{2D2D4AA7-43C5-4343-A85F-1F429FDA4D50}"/>
              </a:ext>
            </a:extLst>
          </p:cNvPr>
          <p:cNvSpPr txBox="1"/>
          <p:nvPr/>
        </p:nvSpPr>
        <p:spPr>
          <a:xfrm>
            <a:off x="2286000" y="1244006"/>
            <a:ext cx="7572895" cy="1754326"/>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List on </a:t>
            </a:r>
          </a:p>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LA Housing Search</a:t>
            </a:r>
          </a:p>
        </p:txBody>
      </p:sp>
      <p:sp>
        <p:nvSpPr>
          <p:cNvPr id="24" name="Down Arrow 23"/>
          <p:cNvSpPr/>
          <p:nvPr/>
        </p:nvSpPr>
        <p:spPr>
          <a:xfrm>
            <a:off x="5548027" y="887124"/>
            <a:ext cx="1095945" cy="525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8A6E4F-2C25-A34D-913C-7C6825726E1C}"/>
              </a:ext>
            </a:extLst>
          </p:cNvPr>
          <p:cNvSpPr txBox="1"/>
          <p:nvPr/>
        </p:nvSpPr>
        <p:spPr>
          <a:xfrm>
            <a:off x="1235181" y="3192192"/>
            <a:ext cx="9792393" cy="1754326"/>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Case manager identifies </a:t>
            </a:r>
          </a:p>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property to rent</a:t>
            </a:r>
          </a:p>
        </p:txBody>
      </p:sp>
      <p:sp>
        <p:nvSpPr>
          <p:cNvPr id="27" name="Down Arrow 26"/>
          <p:cNvSpPr/>
          <p:nvPr/>
        </p:nvSpPr>
        <p:spPr>
          <a:xfrm>
            <a:off x="5548025" y="2963923"/>
            <a:ext cx="1095945" cy="525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D2D4AA7-43C5-4343-A85F-1F429FDA4D50}"/>
              </a:ext>
            </a:extLst>
          </p:cNvPr>
          <p:cNvSpPr txBox="1"/>
          <p:nvPr/>
        </p:nvSpPr>
        <p:spPr>
          <a:xfrm>
            <a:off x="1883573" y="5103674"/>
            <a:ext cx="8495606" cy="1754326"/>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Prospective tenant applies and is screened by landlord</a:t>
            </a:r>
          </a:p>
        </p:txBody>
      </p:sp>
      <p:sp>
        <p:nvSpPr>
          <p:cNvPr id="29" name="Down Arrow 28"/>
          <p:cNvSpPr/>
          <p:nvPr/>
        </p:nvSpPr>
        <p:spPr>
          <a:xfrm>
            <a:off x="5583404" y="4868254"/>
            <a:ext cx="1095945" cy="525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51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26"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6081"/>
        </a:solidFill>
        <a:effectLst/>
      </p:bgPr>
    </p:bg>
    <p:spTree>
      <p:nvGrpSpPr>
        <p:cNvPr id="1" name=""/>
        <p:cNvGrpSpPr/>
        <p:nvPr/>
      </p:nvGrpSpPr>
      <p:grpSpPr>
        <a:xfrm>
          <a:off x="0" y="0"/>
          <a:ext cx="0" cy="0"/>
          <a:chOff x="0" y="0"/>
          <a:chExt cx="0" cy="0"/>
        </a:xfrm>
      </p:grpSpPr>
      <p:sp>
        <p:nvSpPr>
          <p:cNvPr id="30" name="Rectangle 29"/>
          <p:cNvSpPr/>
          <p:nvPr/>
        </p:nvSpPr>
        <p:spPr>
          <a:xfrm>
            <a:off x="2286000" y="5130932"/>
            <a:ext cx="7527471" cy="1688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7184" y="1952734"/>
            <a:ext cx="10985102" cy="1754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25EC87A-A6DB-A24B-8D20-DED71B12EE5E}"/>
              </a:ext>
            </a:extLst>
          </p:cNvPr>
          <p:cNvSpPr txBox="1">
            <a:spLocks/>
          </p:cNvSpPr>
          <p:nvPr/>
        </p:nvSpPr>
        <p:spPr>
          <a:xfrm>
            <a:off x="0" y="2766218"/>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000" dirty="0">
              <a:solidFill>
                <a:schemeClr val="bg1">
                  <a:lumMod val="95000"/>
                </a:schemeClr>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258A6E4F-2C25-A34D-913C-7C6825726E1C}"/>
              </a:ext>
            </a:extLst>
          </p:cNvPr>
          <p:cNvSpPr txBox="1"/>
          <p:nvPr/>
        </p:nvSpPr>
        <p:spPr>
          <a:xfrm>
            <a:off x="458539" y="1832793"/>
            <a:ext cx="11182388" cy="1754326"/>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Landlord signs a lease with tenant and a Rental Agreement Contract with LHC</a:t>
            </a:r>
          </a:p>
        </p:txBody>
      </p:sp>
      <p:sp>
        <p:nvSpPr>
          <p:cNvPr id="24" name="Down Arrow 23"/>
          <p:cNvSpPr/>
          <p:nvPr/>
        </p:nvSpPr>
        <p:spPr>
          <a:xfrm>
            <a:off x="5501761" y="1526344"/>
            <a:ext cx="1095945" cy="525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58A6E4F-2C25-A34D-913C-7C6825726E1C}"/>
              </a:ext>
            </a:extLst>
          </p:cNvPr>
          <p:cNvSpPr txBox="1"/>
          <p:nvPr/>
        </p:nvSpPr>
        <p:spPr>
          <a:xfrm>
            <a:off x="276644" y="3938938"/>
            <a:ext cx="11638709" cy="923330"/>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Tenant moves in and LHC pays deposit</a:t>
            </a:r>
          </a:p>
        </p:txBody>
      </p:sp>
      <p:sp>
        <p:nvSpPr>
          <p:cNvPr id="27" name="Down Arrow 26"/>
          <p:cNvSpPr/>
          <p:nvPr/>
        </p:nvSpPr>
        <p:spPr>
          <a:xfrm>
            <a:off x="5501760" y="3644873"/>
            <a:ext cx="1095945" cy="525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D2D4AA7-43C5-4343-A85F-1F429FDA4D50}"/>
              </a:ext>
            </a:extLst>
          </p:cNvPr>
          <p:cNvSpPr txBox="1"/>
          <p:nvPr/>
        </p:nvSpPr>
        <p:spPr>
          <a:xfrm>
            <a:off x="655826" y="-134533"/>
            <a:ext cx="10787817" cy="1754326"/>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Landlord agrees to rent and </a:t>
            </a:r>
          </a:p>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unit is inspected</a:t>
            </a:r>
          </a:p>
        </p:txBody>
      </p:sp>
      <p:sp>
        <p:nvSpPr>
          <p:cNvPr id="29" name="Down Arrow 28"/>
          <p:cNvSpPr/>
          <p:nvPr/>
        </p:nvSpPr>
        <p:spPr>
          <a:xfrm>
            <a:off x="5501759" y="4762528"/>
            <a:ext cx="1095945" cy="525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8A6E4F-2C25-A34D-913C-7C6825726E1C}"/>
              </a:ext>
            </a:extLst>
          </p:cNvPr>
          <p:cNvSpPr txBox="1"/>
          <p:nvPr/>
        </p:nvSpPr>
        <p:spPr>
          <a:xfrm>
            <a:off x="2465336" y="5097805"/>
            <a:ext cx="7168789" cy="1754326"/>
          </a:xfrm>
          <a:prstGeom prst="rect">
            <a:avLst/>
          </a:prstGeom>
          <a:noFill/>
        </p:spPr>
        <p:txBody>
          <a:bodyPr wrap="square" rtlCol="0">
            <a:spAutoFit/>
          </a:bodyPr>
          <a:lstStyle/>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LHC pays monthly rent </a:t>
            </a:r>
          </a:p>
          <a:p>
            <a:pPr algn="ctr"/>
            <a:r>
              <a:rPr lang="en-US" sz="5400" dirty="0">
                <a:ln w="0"/>
                <a:solidFill>
                  <a:schemeClr val="bg1"/>
                </a:solidFill>
                <a:effectLst>
                  <a:outerShdw blurRad="38100" dist="25400" dir="5400000" algn="ctr" rotWithShape="0">
                    <a:srgbClr val="6E747A">
                      <a:alpha val="43000"/>
                    </a:srgbClr>
                  </a:outerShdw>
                </a:effectLst>
                <a:latin typeface="Bahnschrift SemiLight SemiConde" panose="020B0502040204020203" pitchFamily="34" charset="0"/>
              </a:rPr>
              <a:t>for terms of RAC</a:t>
            </a:r>
          </a:p>
        </p:txBody>
      </p:sp>
    </p:spTree>
    <p:extLst>
      <p:ext uri="{BB962C8B-B14F-4D97-AF65-F5344CB8AC3E}">
        <p14:creationId xmlns:p14="http://schemas.microsoft.com/office/powerpoint/2010/main" val="3526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3346C-CD32-8A40-A94B-E47DDEEB2DB7}"/>
              </a:ext>
            </a:extLst>
          </p:cNvPr>
          <p:cNvSpPr/>
          <p:nvPr/>
        </p:nvSpPr>
        <p:spPr>
          <a:xfrm>
            <a:off x="0" y="6187299"/>
            <a:ext cx="9224210" cy="670701"/>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D8B2A0E-1FAC-BF4C-9B72-759D44E22B99}"/>
              </a:ext>
            </a:extLst>
          </p:cNvPr>
          <p:cNvSpPr>
            <a:spLocks noGrp="1"/>
          </p:cNvSpPr>
          <p:nvPr>
            <p:ph type="title"/>
          </p:nvPr>
        </p:nvSpPr>
        <p:spPr>
          <a:xfrm>
            <a:off x="495300" y="600450"/>
            <a:ext cx="9269186" cy="502210"/>
          </a:xfrm>
        </p:spPr>
        <p:txBody>
          <a:bodyPr lIns="0" anchor="t">
            <a:normAutofit fontScale="90000"/>
          </a:bodyPr>
          <a:lstStyle/>
          <a:p>
            <a:r>
              <a:rPr lang="en-US" sz="3500" dirty="0">
                <a:solidFill>
                  <a:srgbClr val="356081"/>
                </a:solidFill>
                <a:latin typeface="Poppins" pitchFamily="2" charset="77"/>
                <a:cs typeface="Poppins" pitchFamily="2" charset="77"/>
              </a:rPr>
              <a:t>What is the Multifamily Lease and Repair Program?</a:t>
            </a:r>
          </a:p>
        </p:txBody>
      </p:sp>
      <p:pic>
        <p:nvPicPr>
          <p:cNvPr id="6" name="Picture 5">
            <a:extLst>
              <a:ext uri="{FF2B5EF4-FFF2-40B4-BE49-F238E27FC236}">
                <a16:creationId xmlns:a16="http://schemas.microsoft.com/office/drawing/2014/main" id="{0D4D0060-BEEA-1B4E-B358-78527DDB9922}"/>
              </a:ext>
            </a:extLst>
          </p:cNvPr>
          <p:cNvPicPr>
            <a:picLocks noChangeAspect="1"/>
          </p:cNvPicPr>
          <p:nvPr/>
        </p:nvPicPr>
        <p:blipFill>
          <a:blip r:embed="rId3"/>
          <a:stretch>
            <a:fillRect/>
          </a:stretch>
        </p:blipFill>
        <p:spPr>
          <a:xfrm>
            <a:off x="9454815" y="6297694"/>
            <a:ext cx="2277344" cy="417513"/>
          </a:xfrm>
          <a:prstGeom prst="rect">
            <a:avLst/>
          </a:prstGeom>
        </p:spPr>
      </p:pic>
      <p:cxnSp>
        <p:nvCxnSpPr>
          <p:cNvPr id="7" name="Straight Connector 6">
            <a:extLst>
              <a:ext uri="{FF2B5EF4-FFF2-40B4-BE49-F238E27FC236}">
                <a16:creationId xmlns:a16="http://schemas.microsoft.com/office/drawing/2014/main" id="{9DC18C65-6EE0-5245-B853-5C49C75E1908}"/>
              </a:ext>
            </a:extLst>
          </p:cNvPr>
          <p:cNvCxnSpPr>
            <a:cxnSpLocks/>
          </p:cNvCxnSpPr>
          <p:nvPr/>
        </p:nvCxnSpPr>
        <p:spPr>
          <a:xfrm>
            <a:off x="495300" y="1295871"/>
            <a:ext cx="428065" cy="0"/>
          </a:xfrm>
          <a:prstGeom prst="line">
            <a:avLst/>
          </a:prstGeom>
          <a:ln w="76200">
            <a:solidFill>
              <a:srgbClr val="FFC83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BB98F6-725F-0247-98E0-317F3939C75F}"/>
              </a:ext>
            </a:extLst>
          </p:cNvPr>
          <p:cNvSpPr txBox="1">
            <a:spLocks/>
          </p:cNvSpPr>
          <p:nvPr/>
        </p:nvSpPr>
        <p:spPr>
          <a:xfrm>
            <a:off x="495299" y="1449011"/>
            <a:ext cx="10718132" cy="2664468"/>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buFont typeface="Wingdings" panose="05000000000000000000" pitchFamily="2" charset="2"/>
              <a:buChar char="Ø"/>
            </a:pPr>
            <a:r>
              <a:rPr lang="en-US" sz="2800" dirty="0"/>
              <a:t>Allows FEMA to lease and repair or make improvements to existing multifamily rental property for the purpose of providing temporary housing to eligible applicants who are displace due to Hurricane Laura.</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Two or more available units previously used as rental property.</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Lease the vacant units to FEMA for FEMA’s exclusive use as temporary housing for a term expiring no earlier than February 28, 2022.</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Be repairable within 120 days of the date the agreement is approved by FEMA.</a:t>
            </a:r>
          </a:p>
        </p:txBody>
      </p:sp>
    </p:spTree>
    <p:extLst>
      <p:ext uri="{BB962C8B-B14F-4D97-AF65-F5344CB8AC3E}">
        <p14:creationId xmlns:p14="http://schemas.microsoft.com/office/powerpoint/2010/main" val="398041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3346C-CD32-8A40-A94B-E47DDEEB2DB7}"/>
              </a:ext>
            </a:extLst>
          </p:cNvPr>
          <p:cNvSpPr/>
          <p:nvPr/>
        </p:nvSpPr>
        <p:spPr>
          <a:xfrm>
            <a:off x="0" y="6187299"/>
            <a:ext cx="9224210" cy="670701"/>
          </a:xfrm>
          <a:prstGeom prst="rect">
            <a:avLst/>
          </a:prstGeom>
          <a:solidFill>
            <a:srgbClr val="00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D8B2A0E-1FAC-BF4C-9B72-759D44E22B99}"/>
              </a:ext>
            </a:extLst>
          </p:cNvPr>
          <p:cNvSpPr>
            <a:spLocks noGrp="1"/>
          </p:cNvSpPr>
          <p:nvPr>
            <p:ph type="title"/>
          </p:nvPr>
        </p:nvSpPr>
        <p:spPr>
          <a:xfrm>
            <a:off x="495300" y="600450"/>
            <a:ext cx="9269186" cy="502210"/>
          </a:xfrm>
        </p:spPr>
        <p:txBody>
          <a:bodyPr lIns="0" anchor="t">
            <a:normAutofit fontScale="90000"/>
          </a:bodyPr>
          <a:lstStyle/>
          <a:p>
            <a:r>
              <a:rPr lang="en-US" sz="3500" dirty="0">
                <a:solidFill>
                  <a:srgbClr val="356081"/>
                </a:solidFill>
                <a:latin typeface="Poppins" pitchFamily="2" charset="77"/>
                <a:cs typeface="Poppins" pitchFamily="2" charset="77"/>
              </a:rPr>
              <a:t>What is the Multifamily Lease and Repair Program?</a:t>
            </a:r>
          </a:p>
        </p:txBody>
      </p:sp>
      <p:pic>
        <p:nvPicPr>
          <p:cNvPr id="6" name="Picture 5">
            <a:extLst>
              <a:ext uri="{FF2B5EF4-FFF2-40B4-BE49-F238E27FC236}">
                <a16:creationId xmlns:a16="http://schemas.microsoft.com/office/drawing/2014/main" id="{0D4D0060-BEEA-1B4E-B358-78527DDB9922}"/>
              </a:ext>
            </a:extLst>
          </p:cNvPr>
          <p:cNvPicPr>
            <a:picLocks noChangeAspect="1"/>
          </p:cNvPicPr>
          <p:nvPr/>
        </p:nvPicPr>
        <p:blipFill>
          <a:blip r:embed="rId3"/>
          <a:stretch>
            <a:fillRect/>
          </a:stretch>
        </p:blipFill>
        <p:spPr>
          <a:xfrm>
            <a:off x="9454815" y="6297694"/>
            <a:ext cx="2277344" cy="417513"/>
          </a:xfrm>
          <a:prstGeom prst="rect">
            <a:avLst/>
          </a:prstGeom>
        </p:spPr>
      </p:pic>
      <p:cxnSp>
        <p:nvCxnSpPr>
          <p:cNvPr id="7" name="Straight Connector 6">
            <a:extLst>
              <a:ext uri="{FF2B5EF4-FFF2-40B4-BE49-F238E27FC236}">
                <a16:creationId xmlns:a16="http://schemas.microsoft.com/office/drawing/2014/main" id="{9DC18C65-6EE0-5245-B853-5C49C75E1908}"/>
              </a:ext>
            </a:extLst>
          </p:cNvPr>
          <p:cNvCxnSpPr>
            <a:cxnSpLocks/>
          </p:cNvCxnSpPr>
          <p:nvPr/>
        </p:nvCxnSpPr>
        <p:spPr>
          <a:xfrm>
            <a:off x="495300" y="1295871"/>
            <a:ext cx="428065" cy="0"/>
          </a:xfrm>
          <a:prstGeom prst="line">
            <a:avLst/>
          </a:prstGeom>
          <a:ln w="76200">
            <a:solidFill>
              <a:srgbClr val="FFC83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BB98F6-725F-0247-98E0-317F3939C75F}"/>
              </a:ext>
            </a:extLst>
          </p:cNvPr>
          <p:cNvSpPr txBox="1">
            <a:spLocks/>
          </p:cNvSpPr>
          <p:nvPr/>
        </p:nvSpPr>
        <p:spPr>
          <a:xfrm>
            <a:off x="495299" y="1449011"/>
            <a:ext cx="10718132" cy="2664468"/>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00000"/>
              </a:lnSpc>
              <a:buFont typeface="Wingdings" panose="05000000000000000000" pitchFamily="2" charset="2"/>
              <a:buChar char="Ø"/>
            </a:pPr>
            <a:r>
              <a:rPr lang="en-US" sz="2800" dirty="0"/>
              <a:t>Location: Not in a special flood zone and within reasonable commuting distance to disaster impacted communities and wrap around services.</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Include at least one unit repaired or improved to be accessible to applicants with disabilities.</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FEMA is looking for properties that are in adjacent parishes or within 50 miles of the parishes designated for direct housing.</a:t>
            </a:r>
          </a:p>
          <a:p>
            <a:pPr marL="285750" indent="-285750">
              <a:lnSpc>
                <a:spcPct val="100000"/>
              </a:lnSpc>
              <a:buFont typeface="Wingdings" panose="05000000000000000000" pitchFamily="2" charset="2"/>
              <a:buChar char="Ø"/>
            </a:pPr>
            <a:endParaRPr lang="en-US" sz="2800" dirty="0"/>
          </a:p>
          <a:p>
            <a:pPr marL="285750" indent="-285750">
              <a:lnSpc>
                <a:spcPct val="100000"/>
              </a:lnSpc>
              <a:buFont typeface="Wingdings" panose="05000000000000000000" pitchFamily="2" charset="2"/>
              <a:buChar char="Ø"/>
            </a:pPr>
            <a:r>
              <a:rPr lang="en-US" sz="2800" dirty="0"/>
              <a:t>Can register your project at </a:t>
            </a:r>
            <a:r>
              <a:rPr lang="en-US" sz="2800" dirty="0">
                <a:hlinkClick r:id="rId4"/>
              </a:rPr>
              <a:t>https://beta.sam.gov</a:t>
            </a:r>
            <a:r>
              <a:rPr lang="en-US" sz="2800" dirty="0"/>
              <a:t>. Contact Marvin Jennings at </a:t>
            </a:r>
            <a:r>
              <a:rPr lang="en-US" sz="2800" dirty="0">
                <a:hlinkClick r:id="rId5"/>
              </a:rPr>
              <a:t>marvin.r.Jennings@fema.dhs.gov</a:t>
            </a:r>
            <a:r>
              <a:rPr lang="en-US" sz="2800" dirty="0"/>
              <a:t> with questions.</a:t>
            </a:r>
          </a:p>
        </p:txBody>
      </p:sp>
    </p:spTree>
    <p:extLst>
      <p:ext uri="{BB962C8B-B14F-4D97-AF65-F5344CB8AC3E}">
        <p14:creationId xmlns:p14="http://schemas.microsoft.com/office/powerpoint/2010/main" val="3777709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HC PowerPoint Presentation Template [Read-Only]" id="{B7624FE6-F003-400A-8A58-EB7A7082B496}" vid="{22F90040-49F0-45C5-A9FF-CEBBCFD147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30BA93CC57F484481E5753CB11009E8" ma:contentTypeVersion="4" ma:contentTypeDescription="Create a new document." ma:contentTypeScope="" ma:versionID="d64c82499ea5f3c0a52092d6dc5ef623">
  <xsd:schema xmlns:xsd="http://www.w3.org/2001/XMLSchema" xmlns:xs="http://www.w3.org/2001/XMLSchema" xmlns:p="http://schemas.microsoft.com/office/2006/metadata/properties" xmlns:ns1="http://schemas.microsoft.com/sharepoint/v3" xmlns:ns2="b679778b-93c0-4d57-854c-1c0916bd8ff8" xmlns:ns3="e187e5b8-5350-4d50-94d9-3c64de64ff25" targetNamespace="http://schemas.microsoft.com/office/2006/metadata/properties" ma:root="true" ma:fieldsID="5f3569ffc9537393d50abc63dd60edea" ns1:_="" ns2:_="" ns3:_="">
    <xsd:import namespace="http://schemas.microsoft.com/sharepoint/v3"/>
    <xsd:import namespace="b679778b-93c0-4d57-854c-1c0916bd8ff8"/>
    <xsd:import namespace="e187e5b8-5350-4d50-94d9-3c64de64ff25"/>
    <xsd:element name="properties">
      <xsd:complexType>
        <xsd:sequence>
          <xsd:element name="documentManagement">
            <xsd:complexType>
              <xsd:all>
                <xsd:element ref="ns2:FromProgram"/>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79778b-93c0-4d57-854c-1c0916bd8ff8" elementFormDefault="qualified">
    <xsd:import namespace="http://schemas.microsoft.com/office/2006/documentManagement/types"/>
    <xsd:import namespace="http://schemas.microsoft.com/office/infopath/2007/PartnerControls"/>
    <xsd:element name="FromProgram" ma:index="8" ma:displayName="From Program" ma:default="Accounting" ma:description="" ma:format="Dropdown" ma:internalName="FromProgram">
      <xsd:simpleType>
        <xsd:restriction base="dms:Choice">
          <xsd:enumeration value="Accounting"/>
          <xsd:enumeration value="Administration"/>
          <xsd:enumeration value="Agency Properties"/>
          <xsd:enumeration value="Asset Management"/>
          <xsd:enumeration value="Bylaws of the Louisiana Housing Finance Agency"/>
          <xsd:enumeration value="Energy Assistance"/>
          <xsd:enumeration value="HOME"/>
          <xsd:enumeration value="HRP"/>
          <xsd:enumeration value="Housing Trust Fund"/>
          <xsd:enumeration value="Human Resources"/>
          <xsd:enumeration value="Internal Audit"/>
          <xsd:enumeration value="Legal"/>
          <xsd:enumeration value="Low-Income Housing Tax Credit"/>
          <xsd:enumeration value="Neighborhood Stabilization"/>
          <xsd:enumeration value="Non-Profit Rebuilding"/>
          <xsd:enumeration value="Performance Based Contract Administration"/>
          <xsd:enumeration value="Policy and Reporting"/>
          <xsd:enumeration value="Public Information &amp; Marketing"/>
          <xsd:enumeration value="Records Management"/>
          <xsd:enumeration value="Single Family (Homeownership)"/>
          <xsd:enumeration value="Special Programs"/>
          <xsd:enumeration value="Technology Services"/>
          <xsd:enumeration value="Operations"/>
          <xsd:enumeration value="Procurement"/>
          <xsd:enumeration value="LHA"/>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87e5b8-5350-4d50-94d9-3c64de64ff25"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FromProgram xmlns="b679778b-93c0-4d57-854c-1c0916bd8ff8">Public Information &amp; Marketing</FromProgram>
    <PublishingExpirationDate xmlns="http://schemas.microsoft.com/sharepoint/v3" xsi:nil="true"/>
    <PublishingStartDate xmlns="http://schemas.microsoft.com/sharepoint/v3" xsi:nil="true"/>
    <_dlc_DocId xmlns="e187e5b8-5350-4d50-94d9-3c64de64ff25">35A5UYQPYMWZ-1065427689-106</_dlc_DocId>
    <_dlc_DocIdUrl xmlns="e187e5b8-5350-4d50-94d9-3c64de64ff25">
      <Url>http://sharepoint/pr/_layouts/15/DocIdRedir.aspx?ID=35A5UYQPYMWZ-1065427689-106</Url>
      <Description>35A5UYQPYMWZ-1065427689-106</Description>
    </_dlc_DocIdUrl>
  </documentManagement>
</p:properties>
</file>

<file path=customXml/itemProps1.xml><?xml version="1.0" encoding="utf-8"?>
<ds:datastoreItem xmlns:ds="http://schemas.openxmlformats.org/officeDocument/2006/customXml" ds:itemID="{3907C606-B2EF-44C5-9C2E-BE958DDFA04A}">
  <ds:schemaRefs>
    <ds:schemaRef ds:uri="http://schemas.microsoft.com/sharepoint/v3/contenttype/forms"/>
  </ds:schemaRefs>
</ds:datastoreItem>
</file>

<file path=customXml/itemProps2.xml><?xml version="1.0" encoding="utf-8"?>
<ds:datastoreItem xmlns:ds="http://schemas.openxmlformats.org/officeDocument/2006/customXml" ds:itemID="{93C42C68-F35E-4381-B383-BA2C4CBC7943}">
  <ds:schemaRefs>
    <ds:schemaRef ds:uri="http://schemas.microsoft.com/sharepoint/events"/>
  </ds:schemaRefs>
</ds:datastoreItem>
</file>

<file path=customXml/itemProps3.xml><?xml version="1.0" encoding="utf-8"?>
<ds:datastoreItem xmlns:ds="http://schemas.openxmlformats.org/officeDocument/2006/customXml" ds:itemID="{C28531FF-027A-4052-AF4A-C9771BB4B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79778b-93c0-4d57-854c-1c0916bd8ff8"/>
    <ds:schemaRef ds:uri="e187e5b8-5350-4d50-94d9-3c64de64f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CB36DB-4861-4F32-BBB9-64A79413E252}">
  <ds:schemaRefs>
    <ds:schemaRef ds:uri="http://schemas.microsoft.com/office/2006/documentManagement/types"/>
    <ds:schemaRef ds:uri="http://purl.org/dc/elements/1.1/"/>
    <ds:schemaRef ds:uri="http://schemas.microsoft.com/office/2006/metadata/properties"/>
    <ds:schemaRef ds:uri="http://schemas.microsoft.com/sharepoint/v3"/>
    <ds:schemaRef ds:uri="b679778b-93c0-4d57-854c-1c0916bd8ff8"/>
    <ds:schemaRef ds:uri="http://purl.org/dc/terms/"/>
    <ds:schemaRef ds:uri="http://schemas.openxmlformats.org/package/2006/metadata/core-properties"/>
    <ds:schemaRef ds:uri="http://purl.org/dc/dcmitype/"/>
    <ds:schemaRef ds:uri="http://schemas.microsoft.com/office/infopath/2007/PartnerControls"/>
    <ds:schemaRef ds:uri="e187e5b8-5350-4d50-94d9-3c64de64ff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Alexandria PowerPoint</Template>
  <TotalTime>1040</TotalTime>
  <Words>497</Words>
  <Application>Microsoft Office PowerPoint</Application>
  <PresentationFormat>Widescreen</PresentationFormat>
  <Paragraphs>76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Bahnschrift SemiLight SemiConde</vt:lpstr>
      <vt:lpstr>Calibri</vt:lpstr>
      <vt:lpstr>Calibri Light</vt:lpstr>
      <vt:lpstr>Poppins</vt:lpstr>
      <vt:lpstr>Poppins SemiBold</vt:lpstr>
      <vt:lpstr>Wingdings</vt:lpstr>
      <vt:lpstr>Office Theme</vt:lpstr>
      <vt:lpstr>Josh Dean February 11, 2021 Mayor’s Summit on Homelessness </vt:lpstr>
      <vt:lpstr>LHC 2020 In Review</vt:lpstr>
      <vt:lpstr>What is Housing Heroes?</vt:lpstr>
      <vt:lpstr>What is Housing Heroes?</vt:lpstr>
      <vt:lpstr>Why Housing Heroes?</vt:lpstr>
      <vt:lpstr>PowerPoint Presentation</vt:lpstr>
      <vt:lpstr>PowerPoint Presentation</vt:lpstr>
      <vt:lpstr>What is the Multifamily Lease and Repair Program?</vt:lpstr>
      <vt:lpstr>What is the Multifamily Lease and Repair Program?</vt:lpstr>
      <vt:lpstr>PowerPoint Presentation</vt:lpstr>
      <vt:lpstr>(225) 763-8700  •  LHC.LA.GOV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 Dean February 11, 2021</dc:title>
  <dc:creator>Josh Dean</dc:creator>
  <cp:lastModifiedBy>Josh Dean</cp:lastModifiedBy>
  <cp:revision>14</cp:revision>
  <cp:lastPrinted>2021-02-11T14:56:47Z</cp:lastPrinted>
  <dcterms:created xsi:type="dcterms:W3CDTF">2021-02-10T17:55:35Z</dcterms:created>
  <dcterms:modified xsi:type="dcterms:W3CDTF">2021-02-11T16:20:43Z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0x010100830BA93CC57F484481E5753CB11009E8</vt:lpwstr>
  </property>
  <property fmtid="{D5CDD505-2E9C-101B-9397-08002B2CF9AE}" pid="3" name="_dlc_DocIdItemGuid">
    <vt:lpwstr>81e32de6-1cf2-4b93-abd7-67920c084fc5</vt:lpwstr>
  </property>
</Properties>
</file>